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8"/>
  </p:notesMasterIdLst>
  <p:sldIdLst>
    <p:sldId id="256" r:id="rId3"/>
    <p:sldId id="257" r:id="rId4"/>
    <p:sldId id="258" r:id="rId5"/>
    <p:sldId id="261" r:id="rId6"/>
    <p:sldId id="260" r:id="rId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FB44"/>
    <a:srgbClr val="C39BE1"/>
    <a:srgbClr val="0033CC"/>
    <a:srgbClr val="6CF1F4"/>
    <a:srgbClr val="0EC253"/>
    <a:srgbClr val="33CC3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72" y="68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276069C-A7D8-46C1-8904-0ED3E7A1BE26}" type="datetimeFigureOut">
              <a:rPr lang="en-US"/>
              <a:pPr>
                <a:defRPr/>
              </a:pPr>
              <a:t>9/6/2011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0A8D4C01-2D98-40E7-AC96-C20DD74DEA09}" type="slidenum">
              <a:rPr lang="en-US"/>
              <a:pPr>
                <a:defRPr/>
              </a:pPr>
              <a:t>‹#›</a:t>
            </a:fld>
            <a:endParaRPr lang="en-US"/>
          </a:p>
        </p:txBody>
      </p:sp>
    </p:spTree>
    <p:extLst>
      <p:ext uri="{BB962C8B-B14F-4D97-AF65-F5344CB8AC3E}">
        <p14:creationId xmlns="" xmlns:p14="http://schemas.microsoft.com/office/powerpoint/2010/main" val="253053328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DC579A1-93AD-4F6F-96E8-8950C98FF4B5}" type="slidenum">
              <a:rPr lang="en-US"/>
              <a:pPr fontAlgn="base">
                <a:spcBef>
                  <a:spcPct val="0"/>
                </a:spcBef>
                <a:spcAft>
                  <a:spcPct val="0"/>
                </a:spcAft>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741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54AB114-1E43-4B03-92DB-50421D99F0BE}"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945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697CD74-DD6B-4266-9A71-A3DA53BC0C0C}"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7BF2554-5E42-44AA-B5B5-54DAFD00A405}" type="slidenum">
              <a:rPr lang="en-US">
                <a:solidFill>
                  <a:prstClr val="black"/>
                </a:solidFill>
              </a:rPr>
              <a:pPr/>
              <a:t>4</a:t>
            </a:fld>
            <a:endParaRPr lang="en-US">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p:spPr>
      </p:sp>
      <p:sp>
        <p:nvSpPr>
          <p:cNvPr id="1536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153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C4A6A5-5A11-418E-8ED5-49789011F54E}" type="slidenum">
              <a:rPr lang="en-US">
                <a:solidFill>
                  <a:prstClr val="black"/>
                </a:solidFill>
              </a:rPr>
              <a:pPr/>
              <a:t>5</a:t>
            </a:fld>
            <a:endParaRPr lang="en-US">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7AFBFF4-6B91-43E5-85F5-9A22B11EC582}" type="datetimeFigureOut">
              <a:rPr lang="en-US"/>
              <a:pPr>
                <a:defRPr/>
              </a:pPr>
              <a:t>9/6/2011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8429726-5FA4-4F50-A106-DB29BB163BF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2A2FC8-F8BD-46A8-9824-D21C51AE0413}" type="datetimeFigureOut">
              <a:rPr lang="en-US"/>
              <a:pPr>
                <a:defRPr/>
              </a:pPr>
              <a:t>9/6/2011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74239B4-365D-4DAC-A6C6-694BD9A1F0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529A32F-FD32-47AC-A042-6166A6D0666F}" type="datetimeFigureOut">
              <a:rPr lang="en-US"/>
              <a:pPr>
                <a:defRPr/>
              </a:pPr>
              <a:t>9/6/2011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B059B27-A686-4428-A1A1-E5C08EE6F0D0}"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C334D88-501F-4D42-B63F-C9B093BCB226}"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CF912E18-741C-4E49-B792-ACAD379209F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1326535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47B488F-24B7-4411-8923-1FCE55C60F46}"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67FB37D6-5ED5-4E82-B463-F5839251585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23778572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EF98172-CFBA-4164-9554-CD08F97FD5A6}"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06D8E294-9139-4E92-95F5-A31DE39E03A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31795027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739A168-EDD1-4EE7-A0B2-D7BDE3027792}" type="datetimeFigureOut">
              <a:rPr lang="en-US">
                <a:solidFill>
                  <a:prstClr val="black">
                    <a:tint val="75000"/>
                  </a:prstClr>
                </a:solidFill>
              </a:rPr>
              <a:pPr>
                <a:defRPr/>
              </a:pPr>
              <a:t>9/6/2011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18DEDA51-06AA-4F41-BBDE-408D0C37C2A1}"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20426806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3B804D2-D64A-40EB-A358-294E4C6C5D97}" type="datetimeFigureOut">
              <a:rPr lang="en-US">
                <a:solidFill>
                  <a:prstClr val="black">
                    <a:tint val="75000"/>
                  </a:prstClr>
                </a:solidFill>
              </a:rPr>
              <a:pPr>
                <a:defRPr/>
              </a:pPr>
              <a:t>9/6/2011</a:t>
            </a:fld>
            <a:endParaRPr lang="en-US">
              <a:solidFill>
                <a:prstClr val="black">
                  <a:tint val="75000"/>
                </a:prstClr>
              </a:solidFill>
            </a:endParaRPr>
          </a:p>
        </p:txBody>
      </p:sp>
      <p:sp>
        <p:nvSpPr>
          <p:cNvPr id="8"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p:txBody>
          <a:bodyPr/>
          <a:lstStyle>
            <a:lvl1pPr>
              <a:defRPr/>
            </a:lvl1pPr>
          </a:lstStyle>
          <a:p>
            <a:pPr>
              <a:defRPr/>
            </a:pPr>
            <a:fld id="{5AF82A0A-7740-4B6E-897B-EEC3DC4AD87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4285779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53341FEB-9B16-4A73-8DB6-F0437D0AA546}" type="datetimeFigureOut">
              <a:rPr lang="en-US">
                <a:solidFill>
                  <a:prstClr val="black">
                    <a:tint val="75000"/>
                  </a:prstClr>
                </a:solidFill>
              </a:rPr>
              <a:pPr>
                <a:defRPr/>
              </a:pPr>
              <a:t>9/6/2011</a:t>
            </a:fld>
            <a:endParaRPr lang="en-US">
              <a:solidFill>
                <a:prstClr val="black">
                  <a:tint val="75000"/>
                </a:prstClr>
              </a:solidFill>
            </a:endParaRPr>
          </a:p>
        </p:txBody>
      </p:sp>
      <p:sp>
        <p:nvSpPr>
          <p:cNvPr id="4"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p:txBody>
          <a:bodyPr/>
          <a:lstStyle>
            <a:lvl1pPr>
              <a:defRPr/>
            </a:lvl1pPr>
          </a:lstStyle>
          <a:p>
            <a:pPr>
              <a:defRPr/>
            </a:pPr>
            <a:fld id="{F49FD0C7-968E-4493-8B07-8CB24C6CBB6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30312700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CAA63E5-EB1A-48C5-B280-C9BF00F08C9E}" type="datetimeFigureOut">
              <a:rPr lang="en-US">
                <a:solidFill>
                  <a:prstClr val="black">
                    <a:tint val="75000"/>
                  </a:prstClr>
                </a:solidFill>
              </a:rPr>
              <a:pPr>
                <a:defRPr/>
              </a:pPr>
              <a:t>9/6/2011</a:t>
            </a:fld>
            <a:endParaRPr lang="en-US">
              <a:solidFill>
                <a:prstClr val="black">
                  <a:tint val="75000"/>
                </a:prstClr>
              </a:solidFill>
            </a:endParaRPr>
          </a:p>
        </p:txBody>
      </p:sp>
      <p:sp>
        <p:nvSpPr>
          <p:cNvPr id="3"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p:txBody>
          <a:bodyPr/>
          <a:lstStyle>
            <a:lvl1pPr>
              <a:defRPr/>
            </a:lvl1pPr>
          </a:lstStyle>
          <a:p>
            <a:pPr>
              <a:defRPr/>
            </a:pPr>
            <a:fld id="{4A9E85A0-59AB-4A7B-A150-C8D668D95E47}"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3247625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96F04EA-A737-42E2-9798-F70CD0193E44}" type="datetimeFigureOut">
              <a:rPr lang="en-US">
                <a:solidFill>
                  <a:prstClr val="black">
                    <a:tint val="75000"/>
                  </a:prstClr>
                </a:solidFill>
              </a:rPr>
              <a:pPr>
                <a:defRPr/>
              </a:pPr>
              <a:t>9/6/2011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E3E74DE5-52BF-4734-A8CA-A5AA11AF7D88}"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1644654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41E7629-4EC3-4003-8602-2D303C541B7D}" type="datetimeFigureOut">
              <a:rPr lang="en-US"/>
              <a:pPr>
                <a:defRPr/>
              </a:pPr>
              <a:t>9/6/2011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EF29659-6441-4548-866F-EBDED973D867}" type="slidenum">
              <a:rPr lang="en-US"/>
              <a:pPr>
                <a:defRPr/>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E8C729D-596B-4CC8-BCD3-286CC400CEC5}" type="datetimeFigureOut">
              <a:rPr lang="en-US">
                <a:solidFill>
                  <a:prstClr val="black">
                    <a:tint val="75000"/>
                  </a:prstClr>
                </a:solidFill>
              </a:rPr>
              <a:pPr>
                <a:defRPr/>
              </a:pPr>
              <a:t>9/6/2011</a:t>
            </a:fld>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p:txBody>
          <a:bodyPr/>
          <a:lstStyle>
            <a:lvl1pPr>
              <a:defRPr/>
            </a:lvl1pPr>
          </a:lstStyle>
          <a:p>
            <a:pPr>
              <a:defRPr/>
            </a:pPr>
            <a:fld id="{9F59AA50-1B05-4AC3-8A33-90D746071C7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11077311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AE8C016-1CBB-4402-B380-629290A248A3}"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DE1CA5A9-1352-435A-B28C-F043D83E7560}"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256154104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1835C34-C282-4A46-BF1D-EA2201366025}"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lvl1pPr>
              <a:defRPr/>
            </a:lvl1pPr>
          </a:lstStyle>
          <a:p>
            <a:pPr>
              <a:defRPr/>
            </a:pPr>
            <a:fld id="{EA4CF7E2-D910-42C2-BA05-DB40B0FB03F2}"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18969518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A8632FD2-5C16-49F0-8B3C-AFD867CB56AF}" type="datetimeFigureOut">
              <a:rPr lang="en-US"/>
              <a:pPr>
                <a:defRPr/>
              </a:pPr>
              <a:t>9/6/2011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32AFD7-FFE0-47DE-9314-C95E51D95A1C}"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65376907-CCFD-494F-8CD3-A60503628225}" type="datetimeFigureOut">
              <a:rPr lang="en-US"/>
              <a:pPr>
                <a:defRPr/>
              </a:pPr>
              <a:t>9/6/2011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30CB105-E55D-4A01-82A8-7D0D8BC884CB}"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B12D8F42-B595-464A-9DC9-9D87918303B8}" type="datetimeFigureOut">
              <a:rPr lang="en-US"/>
              <a:pPr>
                <a:defRPr/>
              </a:pPr>
              <a:t>9/6/2011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E2D12D51-EAE4-4A2A-A081-EE7B04AB8EA9}"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7155BE06-0B82-4B45-AEFB-A54D270ADE68}" type="datetimeFigureOut">
              <a:rPr lang="en-US"/>
              <a:pPr>
                <a:defRPr/>
              </a:pPr>
              <a:t>9/6/2011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F3846DD-DA27-4B30-8006-50DA472D021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0FBFEC6-5B95-4960-90E3-70BA097A57CD}" type="datetimeFigureOut">
              <a:rPr lang="en-US"/>
              <a:pPr>
                <a:defRPr/>
              </a:pPr>
              <a:t>9/6/2011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91697E5-BCE5-486C-9E55-49664C7EB8B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A16F27E-CE34-43EA-B6C7-CBA4CD0BD7C3}" type="datetimeFigureOut">
              <a:rPr lang="en-US"/>
              <a:pPr>
                <a:defRPr/>
              </a:pPr>
              <a:t>9/6/2011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6F66B4-FCC3-4097-A1FD-1D86E18FAE7D}"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2D8698C4-B2C1-43AF-9670-018D898FCC10}" type="datetimeFigureOut">
              <a:rPr lang="en-US"/>
              <a:pPr>
                <a:defRPr/>
              </a:pPr>
              <a:t>9/6/2011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FCD7F0E-593E-435D-ABFC-44C9F7C38E0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D907B975-B4D8-4494-8C90-1AB60CBCBC14}" type="datetimeFigureOut">
              <a:rPr lang="en-US"/>
              <a:pPr>
                <a:defRPr/>
              </a:pPr>
              <a:t>9/6/2011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E6F40ED5-D01E-418D-8F2D-344CD469DAB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B4E78CF5-4A09-469F-9A2D-935C7B84A87F}" type="datetimeFigureOut">
              <a:rPr lang="en-US">
                <a:solidFill>
                  <a:prstClr val="black">
                    <a:tint val="75000"/>
                  </a:prstClr>
                </a:solidFill>
              </a:rPr>
              <a:pPr>
                <a:defRPr/>
              </a:pPr>
              <a:t>9/6/2011</a:t>
            </a:fld>
            <a:endParaRPr lang="en-US">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34D1D800-6625-47B4-AA48-E1D9338A94C9}"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 xmlns:p14="http://schemas.microsoft.com/office/powerpoint/2010/main" val="7530165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gif"/><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40000"/>
            <a:lumOff val="60000"/>
          </a:schemeClr>
        </a:solidFill>
        <a:effectLst/>
      </p:bgPr>
    </p:bg>
    <p:spTree>
      <p:nvGrpSpPr>
        <p:cNvPr id="1" name=""/>
        <p:cNvGrpSpPr/>
        <p:nvPr/>
      </p:nvGrpSpPr>
      <p:grpSpPr>
        <a:xfrm>
          <a:off x="0" y="0"/>
          <a:ext cx="0" cy="0"/>
          <a:chOff x="0" y="0"/>
          <a:chExt cx="0" cy="0"/>
        </a:xfrm>
      </p:grpSpPr>
      <p:sp>
        <p:nvSpPr>
          <p:cNvPr id="9" name="Explosion 1 8"/>
          <p:cNvSpPr/>
          <p:nvPr/>
        </p:nvSpPr>
        <p:spPr>
          <a:xfrm>
            <a:off x="6293757" y="228600"/>
            <a:ext cx="2819400" cy="2438400"/>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Explosion 2 6"/>
          <p:cNvSpPr/>
          <p:nvPr/>
        </p:nvSpPr>
        <p:spPr>
          <a:xfrm>
            <a:off x="152400" y="228600"/>
            <a:ext cx="2819400" cy="22098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 name="Rectangle 3"/>
          <p:cNvSpPr/>
          <p:nvPr/>
        </p:nvSpPr>
        <p:spPr>
          <a:xfrm>
            <a:off x="1992083" y="381000"/>
            <a:ext cx="5105400" cy="1446550"/>
          </a:xfrm>
          <a:prstGeom prst="rect">
            <a:avLst/>
          </a:prstGeom>
          <a:noFill/>
        </p:spPr>
        <p:txBody>
          <a:bodyPr>
            <a:spAutoFit/>
          </a:bodyPr>
          <a:lstStyle/>
          <a:p>
            <a:pPr algn="ctr" fontAlgn="auto">
              <a:spcBef>
                <a:spcPts val="0"/>
              </a:spcBef>
              <a:spcAft>
                <a:spcPts val="0"/>
              </a:spcAft>
              <a:defRPr/>
            </a:pPr>
            <a:r>
              <a:rPr lang="en-US" sz="8800" b="1" dirty="0" smtClean="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mn-lt"/>
              </a:rPr>
              <a:t>STEM</a:t>
            </a:r>
            <a:endParaRPr lang="en-US" sz="8800" b="1" dirty="0">
              <a:ln w="19050">
                <a:solidFill>
                  <a:schemeClr val="tx2">
                    <a:tint val="1000"/>
                  </a:schemeClr>
                </a:solidFill>
                <a:prstDash val="solid"/>
              </a:ln>
              <a:solidFill>
                <a:srgbClr val="FFFF00"/>
              </a:solidFill>
              <a:effectLst>
                <a:outerShdw blurRad="50000" dist="50800" dir="7500000" algn="tl">
                  <a:srgbClr val="000000">
                    <a:shade val="5000"/>
                    <a:alpha val="35000"/>
                  </a:srgbClr>
                </a:outerShdw>
              </a:effectLst>
              <a:latin typeface="+mn-lt"/>
            </a:endParaRPr>
          </a:p>
        </p:txBody>
      </p:sp>
      <p:sp>
        <p:nvSpPr>
          <p:cNvPr id="14342" name="Subtitle 5"/>
          <p:cNvSpPr>
            <a:spLocks noGrp="1"/>
          </p:cNvSpPr>
          <p:nvPr>
            <p:ph type="subTitle" idx="1"/>
          </p:nvPr>
        </p:nvSpPr>
        <p:spPr>
          <a:xfrm>
            <a:off x="2006597" y="2133600"/>
            <a:ext cx="4686441" cy="2086725"/>
          </a:xfrm>
          <a:solidFill>
            <a:schemeClr val="accent1"/>
          </a:solidFill>
          <a:ln>
            <a:solidFill>
              <a:schemeClr val="tx1"/>
            </a:solidFill>
          </a:ln>
        </p:spPr>
        <p:txBody>
          <a:bodyPr wrap="square">
            <a:spAutoFit/>
          </a:bodyPr>
          <a:lstStyle/>
          <a:p>
            <a:pPr marL="342900" indent="-342900" algn="l">
              <a:buFont typeface="Arial" pitchFamily="34" charset="0"/>
              <a:buChar char="•"/>
            </a:pPr>
            <a:r>
              <a:rPr lang="en-US" sz="2400" dirty="0" smtClean="0">
                <a:solidFill>
                  <a:schemeClr val="bg1"/>
                </a:solidFill>
                <a:latin typeface="Comic Sans MS" pitchFamily="66" charset="0"/>
              </a:rPr>
              <a:t>The integration of skills to solve real-world problems.</a:t>
            </a:r>
          </a:p>
          <a:p>
            <a:pPr marL="342900" indent="-342900" algn="l">
              <a:buFont typeface="Arial" pitchFamily="34" charset="0"/>
              <a:buChar char="•"/>
            </a:pPr>
            <a:endParaRPr lang="en-US" sz="2400" dirty="0" smtClean="0">
              <a:solidFill>
                <a:schemeClr val="bg1"/>
              </a:solidFill>
              <a:latin typeface="Comic Sans MS" pitchFamily="66" charset="0"/>
            </a:endParaRPr>
          </a:p>
          <a:p>
            <a:pPr marL="342900" indent="-342900" algn="l">
              <a:buFont typeface="Arial" pitchFamily="34" charset="0"/>
              <a:buChar char="•"/>
            </a:pPr>
            <a:r>
              <a:rPr lang="en-US" sz="2400" dirty="0" smtClean="0">
                <a:solidFill>
                  <a:schemeClr val="bg1"/>
                </a:solidFill>
                <a:latin typeface="Comic Sans MS" pitchFamily="66" charset="0"/>
              </a:rPr>
              <a:t>Using education to make the world a better place.</a:t>
            </a:r>
          </a:p>
        </p:txBody>
      </p:sp>
      <p:sp>
        <p:nvSpPr>
          <p:cNvPr id="8" name="TextBox 7"/>
          <p:cNvSpPr txBox="1"/>
          <p:nvPr/>
        </p:nvSpPr>
        <p:spPr>
          <a:xfrm rot="20073216">
            <a:off x="795338" y="1079828"/>
            <a:ext cx="1371600" cy="523220"/>
          </a:xfrm>
          <a:prstGeom prst="rect">
            <a:avLst/>
          </a:prstGeom>
          <a:noFill/>
          <a:ln>
            <a:noFill/>
          </a:ln>
        </p:spPr>
        <p:style>
          <a:lnRef idx="2">
            <a:schemeClr val="accent1"/>
          </a:lnRef>
          <a:fillRef idx="1">
            <a:schemeClr val="lt1"/>
          </a:fillRef>
          <a:effectRef idx="0">
            <a:schemeClr val="accent1"/>
          </a:effectRef>
          <a:fontRef idx="minor">
            <a:schemeClr val="dk1"/>
          </a:fontRef>
        </p:style>
        <p:txBody>
          <a:bodyPr>
            <a:spAutoFit/>
          </a:bodyPr>
          <a:lstStyle/>
          <a:p>
            <a:pPr algn="ctr" fontAlgn="auto">
              <a:spcBef>
                <a:spcPts val="0"/>
              </a:spcBef>
              <a:spcAft>
                <a:spcPts val="0"/>
              </a:spcAft>
              <a:defRPr/>
            </a:pPr>
            <a:r>
              <a:rPr lang="en-US" sz="2800" b="1" dirty="0"/>
              <a:t>Science </a:t>
            </a:r>
          </a:p>
        </p:txBody>
      </p:sp>
      <p:sp>
        <p:nvSpPr>
          <p:cNvPr id="14344" name="TextBox 9"/>
          <p:cNvSpPr txBox="1">
            <a:spLocks noChangeArrowheads="1"/>
          </p:cNvSpPr>
          <p:nvPr/>
        </p:nvSpPr>
        <p:spPr bwMode="auto">
          <a:xfrm>
            <a:off x="6664040" y="1295400"/>
            <a:ext cx="2057400" cy="523220"/>
          </a:xfrm>
          <a:prstGeom prst="rect">
            <a:avLst/>
          </a:prstGeom>
          <a:noFill/>
          <a:ln w="9525">
            <a:noFill/>
            <a:miter lim="800000"/>
            <a:headEnd/>
            <a:tailEnd/>
          </a:ln>
        </p:spPr>
        <p:txBody>
          <a:bodyPr wrap="square">
            <a:spAutoFit/>
          </a:bodyPr>
          <a:lstStyle/>
          <a:p>
            <a:pPr algn="ctr"/>
            <a:r>
              <a:rPr lang="en-US" sz="2800" b="1" dirty="0">
                <a:latin typeface="Calibri" pitchFamily="34" charset="0"/>
              </a:rPr>
              <a:t>Technology</a:t>
            </a:r>
          </a:p>
        </p:txBody>
      </p:sp>
      <p:grpSp>
        <p:nvGrpSpPr>
          <p:cNvPr id="2" name="Group 1"/>
          <p:cNvGrpSpPr/>
          <p:nvPr/>
        </p:nvGrpSpPr>
        <p:grpSpPr>
          <a:xfrm>
            <a:off x="5658101" y="3913663"/>
            <a:ext cx="3124200" cy="2286000"/>
            <a:chOff x="457200" y="3810000"/>
            <a:chExt cx="3124200" cy="2286000"/>
          </a:xfrm>
        </p:grpSpPr>
        <p:sp>
          <p:nvSpPr>
            <p:cNvPr id="11" name="Explosion 2 10"/>
            <p:cNvSpPr/>
            <p:nvPr/>
          </p:nvSpPr>
          <p:spPr>
            <a:xfrm>
              <a:off x="457200" y="3810000"/>
              <a:ext cx="3124200" cy="2286000"/>
            </a:xfrm>
            <a:prstGeom prst="irregularSeal2">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45" name="TextBox 11"/>
            <p:cNvSpPr txBox="1">
              <a:spLocks noChangeArrowheads="1"/>
            </p:cNvSpPr>
            <p:nvPr/>
          </p:nvSpPr>
          <p:spPr bwMode="auto">
            <a:xfrm rot="-1382976">
              <a:off x="763588" y="4780066"/>
              <a:ext cx="2209800" cy="523220"/>
            </a:xfrm>
            <a:prstGeom prst="rect">
              <a:avLst/>
            </a:prstGeom>
            <a:noFill/>
            <a:ln w="9525">
              <a:noFill/>
              <a:miter lim="800000"/>
              <a:headEnd/>
              <a:tailEnd/>
            </a:ln>
          </p:spPr>
          <p:txBody>
            <a:bodyPr>
              <a:spAutoFit/>
            </a:bodyPr>
            <a:lstStyle/>
            <a:p>
              <a:pPr algn="ctr"/>
              <a:r>
                <a:rPr lang="en-US" sz="2800" b="1" dirty="0">
                  <a:latin typeface="Calibri" pitchFamily="34" charset="0"/>
                </a:rPr>
                <a:t>Engineering</a:t>
              </a:r>
            </a:p>
          </p:txBody>
        </p:sp>
      </p:grpSp>
      <p:grpSp>
        <p:nvGrpSpPr>
          <p:cNvPr id="3" name="Group 2"/>
          <p:cNvGrpSpPr/>
          <p:nvPr/>
        </p:nvGrpSpPr>
        <p:grpSpPr>
          <a:xfrm>
            <a:off x="152400" y="4075565"/>
            <a:ext cx="3063013" cy="2760663"/>
            <a:chOff x="5545315" y="3516125"/>
            <a:chExt cx="3063013" cy="2760663"/>
          </a:xfrm>
        </p:grpSpPr>
        <p:sp>
          <p:nvSpPr>
            <p:cNvPr id="15" name="Explosion 1 14"/>
            <p:cNvSpPr/>
            <p:nvPr/>
          </p:nvSpPr>
          <p:spPr>
            <a:xfrm rot="20802284">
              <a:off x="5545315" y="3516125"/>
              <a:ext cx="3063013" cy="2760663"/>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2992 w 21600"/>
                <a:gd name="connsiteY20" fmla="*/ 6641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3747 w 21600"/>
                <a:gd name="connsiteY20" fmla="*/ 6946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1286 w 22086"/>
                <a:gd name="connsiteY0" fmla="*/ 5800 h 21600"/>
                <a:gd name="connsiteX1" fmla="*/ 15008 w 22086"/>
                <a:gd name="connsiteY1" fmla="*/ 0 h 21600"/>
                <a:gd name="connsiteX2" fmla="*/ 14641 w 22086"/>
                <a:gd name="connsiteY2" fmla="*/ 5325 h 21600"/>
                <a:gd name="connsiteX3" fmla="*/ 18866 w 22086"/>
                <a:gd name="connsiteY3" fmla="*/ 4457 h 21600"/>
                <a:gd name="connsiteX4" fmla="*/ 17188 w 22086"/>
                <a:gd name="connsiteY4" fmla="*/ 7315 h 21600"/>
                <a:gd name="connsiteX5" fmla="*/ 21583 w 22086"/>
                <a:gd name="connsiteY5" fmla="*/ 8137 h 21600"/>
                <a:gd name="connsiteX6" fmla="*/ 18093 w 22086"/>
                <a:gd name="connsiteY6" fmla="*/ 10475 h 21600"/>
                <a:gd name="connsiteX7" fmla="*/ 22086 w 22086"/>
                <a:gd name="connsiteY7" fmla="*/ 13290 h 21600"/>
                <a:gd name="connsiteX8" fmla="*/ 17323 w 22086"/>
                <a:gd name="connsiteY8" fmla="*/ 12942 h 21600"/>
                <a:gd name="connsiteX9" fmla="*/ 18631 w 22086"/>
                <a:gd name="connsiteY9" fmla="*/ 18095 h 21600"/>
                <a:gd name="connsiteX10" fmla="*/ 14506 w 22086"/>
                <a:gd name="connsiteY10" fmla="*/ 14457 h 21600"/>
                <a:gd name="connsiteX11" fmla="*/ 13733 w 22086"/>
                <a:gd name="connsiteY11" fmla="*/ 19737 h 21600"/>
                <a:gd name="connsiteX12" fmla="*/ 11018 w 22086"/>
                <a:gd name="connsiteY12" fmla="*/ 14935 h 21600"/>
                <a:gd name="connsiteX13" fmla="*/ 8971 w 22086"/>
                <a:gd name="connsiteY13" fmla="*/ 21600 h 21600"/>
                <a:gd name="connsiteX14" fmla="*/ 8201 w 22086"/>
                <a:gd name="connsiteY14" fmla="*/ 15627 h 21600"/>
                <a:gd name="connsiteX15" fmla="*/ 5248 w 22086"/>
                <a:gd name="connsiteY15" fmla="*/ 17617 h 21600"/>
                <a:gd name="connsiteX16" fmla="*/ 6153 w 22086"/>
                <a:gd name="connsiteY16" fmla="*/ 13937 h 21600"/>
                <a:gd name="connsiteX17" fmla="*/ 621 w 22086"/>
                <a:gd name="connsiteY17" fmla="*/ 14587 h 21600"/>
                <a:gd name="connsiteX18" fmla="*/ 4208 w 22086"/>
                <a:gd name="connsiteY18" fmla="*/ 11775 h 21600"/>
                <a:gd name="connsiteX19" fmla="*/ 0 w 22086"/>
                <a:gd name="connsiteY19" fmla="*/ 8490 h 21600"/>
                <a:gd name="connsiteX20" fmla="*/ 4233 w 22086"/>
                <a:gd name="connsiteY20" fmla="*/ 6946 h 21600"/>
                <a:gd name="connsiteX21" fmla="*/ 856 w 22086"/>
                <a:gd name="connsiteY21" fmla="*/ 2295 h 21600"/>
                <a:gd name="connsiteX22" fmla="*/ 7798 w 22086"/>
                <a:gd name="connsiteY22" fmla="*/ 6320 h 21600"/>
                <a:gd name="connsiteX23" fmla="*/ 8838 w 22086"/>
                <a:gd name="connsiteY23" fmla="*/ 2295 h 21600"/>
                <a:gd name="connsiteX24" fmla="*/ 11286 w 22086"/>
                <a:gd name="connsiteY24" fmla="*/ 5800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2086" h="21600">
                  <a:moveTo>
                    <a:pt x="11286" y="5800"/>
                  </a:moveTo>
                  <a:lnTo>
                    <a:pt x="15008" y="0"/>
                  </a:lnTo>
                  <a:cubicBezTo>
                    <a:pt x="14886" y="1775"/>
                    <a:pt x="14763" y="3550"/>
                    <a:pt x="14641" y="5325"/>
                  </a:cubicBezTo>
                  <a:lnTo>
                    <a:pt x="18866" y="4457"/>
                  </a:lnTo>
                  <a:lnTo>
                    <a:pt x="17188" y="7315"/>
                  </a:lnTo>
                  <a:lnTo>
                    <a:pt x="21583" y="8137"/>
                  </a:lnTo>
                  <a:lnTo>
                    <a:pt x="18093" y="10475"/>
                  </a:lnTo>
                  <a:lnTo>
                    <a:pt x="22086" y="13290"/>
                  </a:lnTo>
                  <a:lnTo>
                    <a:pt x="17323" y="12942"/>
                  </a:lnTo>
                  <a:lnTo>
                    <a:pt x="18631" y="18095"/>
                  </a:lnTo>
                  <a:lnTo>
                    <a:pt x="14506" y="14457"/>
                  </a:lnTo>
                  <a:lnTo>
                    <a:pt x="13733" y="19737"/>
                  </a:lnTo>
                  <a:lnTo>
                    <a:pt x="11018" y="14935"/>
                  </a:lnTo>
                  <a:lnTo>
                    <a:pt x="8971" y="21600"/>
                  </a:lnTo>
                  <a:cubicBezTo>
                    <a:pt x="8714" y="19609"/>
                    <a:pt x="8458" y="17618"/>
                    <a:pt x="8201" y="15627"/>
                  </a:cubicBezTo>
                  <a:lnTo>
                    <a:pt x="5248" y="17617"/>
                  </a:lnTo>
                  <a:lnTo>
                    <a:pt x="6153" y="13937"/>
                  </a:lnTo>
                  <a:lnTo>
                    <a:pt x="621" y="14587"/>
                  </a:lnTo>
                  <a:lnTo>
                    <a:pt x="4208" y="11775"/>
                  </a:lnTo>
                  <a:lnTo>
                    <a:pt x="0" y="8490"/>
                  </a:lnTo>
                  <a:lnTo>
                    <a:pt x="4233" y="6946"/>
                  </a:lnTo>
                  <a:lnTo>
                    <a:pt x="856" y="2295"/>
                  </a:lnTo>
                  <a:lnTo>
                    <a:pt x="7798" y="6320"/>
                  </a:lnTo>
                  <a:lnTo>
                    <a:pt x="8838" y="2295"/>
                  </a:lnTo>
                  <a:lnTo>
                    <a:pt x="11286" y="5800"/>
                  </a:lnTo>
                  <a:close/>
                </a:path>
              </a:pathLst>
            </a:cu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347" name="TextBox 15"/>
            <p:cNvSpPr txBox="1">
              <a:spLocks noChangeArrowheads="1"/>
            </p:cNvSpPr>
            <p:nvPr/>
          </p:nvSpPr>
          <p:spPr bwMode="auto">
            <a:xfrm>
              <a:off x="5866197" y="4666361"/>
              <a:ext cx="2192369" cy="575542"/>
            </a:xfrm>
            <a:prstGeom prst="rect">
              <a:avLst/>
            </a:prstGeom>
            <a:noFill/>
            <a:ln w="9525">
              <a:noFill/>
              <a:miter lim="800000"/>
              <a:headEnd/>
              <a:tailEnd/>
            </a:ln>
          </p:spPr>
          <p:txBody>
            <a:bodyPr wrap="square">
              <a:spAutoFit/>
            </a:bodyPr>
            <a:lstStyle/>
            <a:p>
              <a:r>
                <a:rPr lang="en-US" sz="2800" b="1" dirty="0">
                  <a:latin typeface="Calibri" pitchFamily="34" charset="0"/>
                </a:rPr>
                <a:t>Mathematics</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pic>
        <p:nvPicPr>
          <p:cNvPr id="16385" name="Picture 2" descr="C:\Program Files\Microsoft Office\MEDIA\CAGCAT10\j0215086.wmf"/>
          <p:cNvPicPr>
            <a:picLocks noChangeAspect="1" noChangeArrowheads="1"/>
          </p:cNvPicPr>
          <p:nvPr/>
        </p:nvPicPr>
        <p:blipFill>
          <a:blip r:embed="rId3" cstate="print"/>
          <a:srcRect/>
          <a:stretch>
            <a:fillRect/>
          </a:stretch>
        </p:blipFill>
        <p:spPr bwMode="auto">
          <a:xfrm>
            <a:off x="207963" y="4648200"/>
            <a:ext cx="1216025" cy="1905000"/>
          </a:xfrm>
          <a:prstGeom prst="rect">
            <a:avLst/>
          </a:prstGeom>
          <a:noFill/>
          <a:ln w="9525">
            <a:noFill/>
            <a:miter lim="800000"/>
            <a:headEnd/>
            <a:tailEnd/>
          </a:ln>
        </p:spPr>
      </p:pic>
      <p:sp>
        <p:nvSpPr>
          <p:cNvPr id="12" name="Round Diagonal Corner Rectangle 11"/>
          <p:cNvSpPr/>
          <p:nvPr/>
        </p:nvSpPr>
        <p:spPr>
          <a:xfrm rot="20335671">
            <a:off x="3886200" y="1027113"/>
            <a:ext cx="4572000" cy="2971800"/>
          </a:xfrm>
          <a:prstGeom prst="round2Diag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ounded Rectangle 7"/>
          <p:cNvSpPr/>
          <p:nvPr/>
        </p:nvSpPr>
        <p:spPr>
          <a:xfrm rot="4204465">
            <a:off x="-558006" y="2053432"/>
            <a:ext cx="6061075" cy="2414587"/>
          </a:xfrm>
          <a:prstGeom prst="roundRect">
            <a:avLst>
              <a:gd name="adj" fmla="val 16667"/>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Content Placeholder 2"/>
          <p:cNvSpPr>
            <a:spLocks noGrp="1"/>
          </p:cNvSpPr>
          <p:nvPr>
            <p:ph idx="1"/>
          </p:nvPr>
        </p:nvSpPr>
        <p:spPr>
          <a:xfrm>
            <a:off x="609600" y="685800"/>
            <a:ext cx="3810000" cy="5257800"/>
          </a:xfrm>
        </p:spPr>
        <p:txBody>
          <a:bodyPr rtlCol="0">
            <a:normAutofit fontScale="85000" lnSpcReduction="20000"/>
          </a:bodyPr>
          <a:lstStyle/>
          <a:p>
            <a:pPr fontAlgn="auto">
              <a:lnSpc>
                <a:spcPct val="200000"/>
              </a:lnSpc>
              <a:spcAft>
                <a:spcPts val="0"/>
              </a:spcAft>
              <a:buFont typeface="Arial" pitchFamily="34" charset="0"/>
              <a:buNone/>
              <a:defRPr/>
            </a:pPr>
            <a:r>
              <a:rPr lang="en-US" sz="2800" dirty="0" smtClean="0">
                <a:solidFill>
                  <a:srgbClr val="00B050"/>
                </a:solidFill>
              </a:rPr>
              <a:t>         </a:t>
            </a:r>
            <a:r>
              <a:rPr lang="en-US" sz="2800" dirty="0" smtClean="0"/>
              <a:t>cience </a:t>
            </a:r>
          </a:p>
          <a:p>
            <a:pPr fontAlgn="auto">
              <a:lnSpc>
                <a:spcPct val="200000"/>
              </a:lnSpc>
              <a:spcAft>
                <a:spcPts val="0"/>
              </a:spcAft>
              <a:buFont typeface="Arial" pitchFamily="34" charset="0"/>
              <a:buNone/>
              <a:defRPr/>
            </a:pPr>
            <a:r>
              <a:rPr lang="en-US" sz="2800" dirty="0" smtClean="0"/>
              <a:t>   </a:t>
            </a:r>
          </a:p>
          <a:p>
            <a:pPr fontAlgn="auto">
              <a:lnSpc>
                <a:spcPct val="200000"/>
              </a:lnSpc>
              <a:spcAft>
                <a:spcPts val="0"/>
              </a:spcAft>
              <a:buFont typeface="Arial" pitchFamily="34" charset="0"/>
              <a:buNone/>
              <a:defRPr/>
            </a:pPr>
            <a:r>
              <a:rPr lang="en-US" sz="2800" dirty="0" smtClean="0"/>
              <a:t>               echnology</a:t>
            </a:r>
          </a:p>
          <a:p>
            <a:pPr fontAlgn="auto">
              <a:lnSpc>
                <a:spcPct val="200000"/>
              </a:lnSpc>
              <a:spcAft>
                <a:spcPts val="0"/>
              </a:spcAft>
              <a:buFont typeface="Arial" pitchFamily="34" charset="0"/>
              <a:buNone/>
              <a:defRPr/>
            </a:pPr>
            <a:r>
              <a:rPr lang="en-US" sz="2800" dirty="0" smtClean="0"/>
              <a:t>   </a:t>
            </a:r>
          </a:p>
          <a:p>
            <a:pPr fontAlgn="auto">
              <a:lnSpc>
                <a:spcPct val="200000"/>
              </a:lnSpc>
              <a:spcAft>
                <a:spcPts val="0"/>
              </a:spcAft>
              <a:buFont typeface="Arial" pitchFamily="34" charset="0"/>
              <a:buNone/>
              <a:defRPr/>
            </a:pPr>
            <a:r>
              <a:rPr lang="en-US" sz="2800" dirty="0" smtClean="0"/>
              <a:t>                      ngineering</a:t>
            </a:r>
          </a:p>
          <a:p>
            <a:pPr fontAlgn="auto">
              <a:lnSpc>
                <a:spcPct val="200000"/>
              </a:lnSpc>
              <a:spcAft>
                <a:spcPts val="0"/>
              </a:spcAft>
              <a:buFont typeface="Arial" pitchFamily="34" charset="0"/>
              <a:buNone/>
              <a:defRPr/>
            </a:pPr>
            <a:r>
              <a:rPr lang="en-US" sz="2800" dirty="0" smtClean="0"/>
              <a:t>     </a:t>
            </a:r>
          </a:p>
          <a:p>
            <a:pPr fontAlgn="auto">
              <a:lnSpc>
                <a:spcPct val="200000"/>
              </a:lnSpc>
              <a:spcAft>
                <a:spcPts val="0"/>
              </a:spcAft>
              <a:buFont typeface="Arial" pitchFamily="34" charset="0"/>
              <a:buNone/>
              <a:defRPr/>
            </a:pPr>
            <a:r>
              <a:rPr lang="en-US" sz="2800" dirty="0" smtClean="0"/>
              <a:t>                             athematics</a:t>
            </a:r>
            <a:endParaRPr lang="en-US" sz="2800" dirty="0"/>
          </a:p>
        </p:txBody>
      </p:sp>
      <p:sp>
        <p:nvSpPr>
          <p:cNvPr id="4" name="Rectangle 3"/>
          <p:cNvSpPr/>
          <p:nvPr/>
        </p:nvSpPr>
        <p:spPr>
          <a:xfrm>
            <a:off x="838200" y="609600"/>
            <a:ext cx="668774" cy="923330"/>
          </a:xfrm>
          <a:prstGeom prst="rect">
            <a:avLst/>
          </a:prstGeom>
          <a:noFill/>
        </p:spPr>
        <p:txBody>
          <a:bodyPr wrap="none">
            <a:spAutoFit/>
          </a:bodyPr>
          <a:lstStyle/>
          <a:p>
            <a:pPr algn="ctr" fontAlgn="auto">
              <a:spcBef>
                <a:spcPts val="0"/>
              </a:spcBef>
              <a:spcAft>
                <a:spcPts val="0"/>
              </a:spcAft>
              <a:defRPr/>
            </a:pPr>
            <a:r>
              <a:rPr lang="en-US" sz="5400" b="1" dirty="0">
                <a:ln w="19050">
                  <a:solidFill>
                    <a:schemeClr val="tx2">
                      <a:tint val="1000"/>
                    </a:schemeClr>
                  </a:solidFill>
                  <a:prstDash val="solid"/>
                </a:ln>
                <a:solidFill>
                  <a:srgbClr val="00B050"/>
                </a:solidFill>
                <a:effectLst>
                  <a:outerShdw blurRad="50000" dist="50800" dir="7500000" algn="tl">
                    <a:srgbClr val="000000">
                      <a:shade val="5000"/>
                      <a:alpha val="35000"/>
                    </a:srgbClr>
                  </a:outerShdw>
                </a:effectLst>
                <a:latin typeface="+mn-lt"/>
              </a:rPr>
              <a:t>S</a:t>
            </a:r>
            <a:r>
              <a:rPr lang="en-US" sz="54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latin typeface="+mn-lt"/>
              </a:rPr>
              <a:t> </a:t>
            </a:r>
          </a:p>
        </p:txBody>
      </p:sp>
      <p:sp>
        <p:nvSpPr>
          <p:cNvPr id="5" name="Rectangle 4"/>
          <p:cNvSpPr/>
          <p:nvPr/>
        </p:nvSpPr>
        <p:spPr>
          <a:xfrm>
            <a:off x="1295400" y="2057400"/>
            <a:ext cx="527709" cy="923330"/>
          </a:xfrm>
          <a:prstGeom prst="rect">
            <a:avLst/>
          </a:prstGeom>
          <a:noFill/>
        </p:spPr>
        <p:txBody>
          <a:bodyPr wrap="none">
            <a:spAutoFit/>
          </a:bodyPr>
          <a:lstStyle/>
          <a:p>
            <a:pPr algn="ctr" fontAlgn="auto">
              <a:spcBef>
                <a:spcPts val="0"/>
              </a:spcBef>
              <a:spcAft>
                <a:spcPts val="0"/>
              </a:spcAft>
              <a:defRPr/>
            </a:pPr>
            <a:r>
              <a:rPr lang="en-US" sz="5400" b="1" dirty="0">
                <a:ln w="19050">
                  <a:solidFill>
                    <a:schemeClr val="tx2">
                      <a:tint val="1000"/>
                    </a:schemeClr>
                  </a:solidFill>
                  <a:prstDash val="solid"/>
                </a:ln>
                <a:solidFill>
                  <a:srgbClr val="00B050"/>
                </a:solidFill>
                <a:effectLst>
                  <a:outerShdw blurRad="50000" dist="50800" dir="7500000" algn="tl">
                    <a:srgbClr val="000000">
                      <a:shade val="5000"/>
                      <a:alpha val="35000"/>
                    </a:srgbClr>
                  </a:outerShdw>
                </a:effectLst>
                <a:latin typeface="+mn-lt"/>
              </a:rPr>
              <a:t>T</a:t>
            </a:r>
          </a:p>
        </p:txBody>
      </p:sp>
      <p:sp>
        <p:nvSpPr>
          <p:cNvPr id="6" name="Rectangle 5"/>
          <p:cNvSpPr/>
          <p:nvPr/>
        </p:nvSpPr>
        <p:spPr>
          <a:xfrm>
            <a:off x="1676400" y="3429000"/>
            <a:ext cx="609600" cy="923330"/>
          </a:xfrm>
          <a:prstGeom prst="rect">
            <a:avLst/>
          </a:prstGeom>
          <a:noFill/>
        </p:spPr>
        <p:txBody>
          <a:bodyPr>
            <a:spAutoFit/>
          </a:bodyPr>
          <a:lstStyle/>
          <a:p>
            <a:pPr algn="ctr" fontAlgn="auto">
              <a:spcBef>
                <a:spcPts val="0"/>
              </a:spcBef>
              <a:spcAft>
                <a:spcPts val="0"/>
              </a:spcAft>
              <a:defRPr/>
            </a:pPr>
            <a:r>
              <a:rPr lang="en-US" sz="5400" b="1" dirty="0">
                <a:ln w="19050">
                  <a:solidFill>
                    <a:schemeClr val="tx2">
                      <a:tint val="1000"/>
                    </a:schemeClr>
                  </a:solidFill>
                  <a:prstDash val="solid"/>
                </a:ln>
                <a:solidFill>
                  <a:srgbClr val="00B050"/>
                </a:solidFill>
                <a:effectLst>
                  <a:outerShdw blurRad="50000" dist="50800" dir="7500000" algn="tl">
                    <a:srgbClr val="000000">
                      <a:shade val="5000"/>
                      <a:alpha val="35000"/>
                    </a:srgbClr>
                  </a:outerShdw>
                </a:effectLst>
                <a:latin typeface="+mn-lt"/>
              </a:rPr>
              <a:t>E</a:t>
            </a:r>
          </a:p>
        </p:txBody>
      </p:sp>
      <p:sp>
        <p:nvSpPr>
          <p:cNvPr id="7" name="Rectangle 6"/>
          <p:cNvSpPr/>
          <p:nvPr/>
        </p:nvSpPr>
        <p:spPr>
          <a:xfrm>
            <a:off x="2133600" y="4953000"/>
            <a:ext cx="457200" cy="923330"/>
          </a:xfrm>
          <a:prstGeom prst="rect">
            <a:avLst/>
          </a:prstGeom>
          <a:noFill/>
        </p:spPr>
        <p:txBody>
          <a:bodyPr>
            <a:spAutoFit/>
          </a:bodyPr>
          <a:lstStyle/>
          <a:p>
            <a:pPr algn="ctr" fontAlgn="auto">
              <a:spcBef>
                <a:spcPts val="0"/>
              </a:spcBef>
              <a:spcAft>
                <a:spcPts val="0"/>
              </a:spcAft>
              <a:defRPr/>
            </a:pPr>
            <a:r>
              <a:rPr lang="en-US" sz="5400" b="1" dirty="0">
                <a:ln w="19050">
                  <a:solidFill>
                    <a:schemeClr val="tx2">
                      <a:tint val="1000"/>
                    </a:schemeClr>
                  </a:solidFill>
                  <a:prstDash val="solid"/>
                </a:ln>
                <a:solidFill>
                  <a:srgbClr val="00B050"/>
                </a:solidFill>
                <a:effectLst>
                  <a:outerShdw blurRad="50000" dist="50800" dir="7500000" algn="tl">
                    <a:srgbClr val="000000">
                      <a:shade val="5000"/>
                      <a:alpha val="35000"/>
                    </a:srgbClr>
                  </a:outerShdw>
                </a:effectLst>
                <a:latin typeface="+mn-lt"/>
              </a:rPr>
              <a:t>M</a:t>
            </a:r>
          </a:p>
        </p:txBody>
      </p:sp>
      <p:sp>
        <p:nvSpPr>
          <p:cNvPr id="16393" name="TextBox 9"/>
          <p:cNvSpPr txBox="1">
            <a:spLocks noChangeArrowheads="1"/>
          </p:cNvSpPr>
          <p:nvPr/>
        </p:nvSpPr>
        <p:spPr bwMode="auto">
          <a:xfrm rot="-1396714">
            <a:off x="4298950" y="1209675"/>
            <a:ext cx="4038600" cy="2554288"/>
          </a:xfrm>
          <a:prstGeom prst="rect">
            <a:avLst/>
          </a:prstGeom>
          <a:noFill/>
          <a:ln w="9525">
            <a:noFill/>
            <a:miter lim="800000"/>
            <a:headEnd/>
            <a:tailEnd/>
          </a:ln>
        </p:spPr>
        <p:txBody>
          <a:bodyPr>
            <a:spAutoFit/>
          </a:bodyPr>
          <a:lstStyle/>
          <a:p>
            <a:r>
              <a:rPr lang="en-US" sz="3200" i="1" dirty="0">
                <a:latin typeface="Comic Sans MS" pitchFamily="66" charset="0"/>
              </a:rPr>
              <a:t>The integration of skills to solve real-world </a:t>
            </a:r>
            <a:r>
              <a:rPr lang="en-US" sz="3200" i="1" dirty="0" smtClean="0">
                <a:latin typeface="Comic Sans MS" pitchFamily="66" charset="0"/>
              </a:rPr>
              <a:t>problems. Making </a:t>
            </a:r>
            <a:r>
              <a:rPr lang="en-US" sz="3200" i="1" dirty="0">
                <a:latin typeface="Comic Sans MS" pitchFamily="66" charset="0"/>
              </a:rPr>
              <a:t>the world a better place!</a:t>
            </a:r>
          </a:p>
        </p:txBody>
      </p:sp>
      <p:pic>
        <p:nvPicPr>
          <p:cNvPr id="16394" name="Picture 10" descr="C:\Program Files\Microsoft Office\MEDIA\CAGCAT10\j0300520.gif"/>
          <p:cNvPicPr>
            <a:picLocks noChangeAspect="1" noChangeArrowheads="1" noCrop="1"/>
          </p:cNvPicPr>
          <p:nvPr/>
        </p:nvPicPr>
        <p:blipFill>
          <a:blip r:embed="rId4" cstate="print"/>
          <a:srcRect/>
          <a:stretch>
            <a:fillRect/>
          </a:stretch>
        </p:blipFill>
        <p:spPr bwMode="auto">
          <a:xfrm>
            <a:off x="6324600" y="4572000"/>
            <a:ext cx="2133600" cy="18351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45" name="Picture 13"/>
          <p:cNvPicPr>
            <a:picLocks noChangeAspect="1" noChangeArrowheads="1"/>
          </p:cNvPicPr>
          <p:nvPr/>
        </p:nvPicPr>
        <p:blipFill>
          <a:blip r:embed="rId3" cstate="print"/>
          <a:srcRect/>
          <a:stretch>
            <a:fillRect/>
          </a:stretch>
        </p:blipFill>
        <p:spPr bwMode="auto">
          <a:xfrm>
            <a:off x="1600200" y="0"/>
            <a:ext cx="3886200" cy="3086100"/>
          </a:xfrm>
          <a:prstGeom prst="rect">
            <a:avLst/>
          </a:prstGeom>
          <a:noFill/>
        </p:spPr>
      </p:pic>
      <p:sp>
        <p:nvSpPr>
          <p:cNvPr id="5" name="Rectangle 4"/>
          <p:cNvSpPr/>
          <p:nvPr/>
        </p:nvSpPr>
        <p:spPr>
          <a:xfrm>
            <a:off x="304800" y="990600"/>
            <a:ext cx="1600200" cy="1447800"/>
          </a:xfrm>
          <a:prstGeom prst="rect">
            <a:avLst/>
          </a:prstGeom>
          <a:solidFill>
            <a:srgbClr val="FFFF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8000" dirty="0">
                <a:solidFill>
                  <a:schemeClr val="tx1"/>
                </a:solidFill>
              </a:rPr>
              <a:t>S</a:t>
            </a:r>
          </a:p>
        </p:txBody>
      </p:sp>
      <p:pic>
        <p:nvPicPr>
          <p:cNvPr id="18433" name="Picture 2" descr="Greek uc sigma.svg"/>
          <p:cNvPicPr>
            <a:picLocks noChangeAspect="1" noChangeArrowheads="1"/>
          </p:cNvPicPr>
          <p:nvPr/>
        </p:nvPicPr>
        <p:blipFill>
          <a:blip r:embed="rId4" cstate="print"/>
          <a:srcRect/>
          <a:stretch>
            <a:fillRect/>
          </a:stretch>
        </p:blipFill>
        <p:spPr bwMode="auto">
          <a:xfrm>
            <a:off x="4953000" y="1066800"/>
            <a:ext cx="1157288" cy="1447800"/>
          </a:xfrm>
          <a:prstGeom prst="rect">
            <a:avLst/>
          </a:prstGeom>
          <a:noFill/>
          <a:ln w="9525">
            <a:noFill/>
            <a:miter lim="800000"/>
            <a:headEnd/>
            <a:tailEnd/>
          </a:ln>
        </p:spPr>
      </p:pic>
      <p:pic>
        <p:nvPicPr>
          <p:cNvPr id="18436" name="Picture 4" descr="Graph B: down on both ends"/>
          <p:cNvPicPr>
            <a:picLocks noChangeAspect="1" noChangeArrowheads="1"/>
          </p:cNvPicPr>
          <p:nvPr/>
        </p:nvPicPr>
        <p:blipFill>
          <a:blip r:embed="rId5" cstate="print"/>
          <a:srcRect/>
          <a:stretch>
            <a:fillRect/>
          </a:stretch>
        </p:blipFill>
        <p:spPr bwMode="auto">
          <a:xfrm>
            <a:off x="6096000" y="609600"/>
            <a:ext cx="2927350" cy="2514600"/>
          </a:xfrm>
          <a:prstGeom prst="rect">
            <a:avLst/>
          </a:prstGeom>
          <a:noFill/>
          <a:ln w="9525">
            <a:noFill/>
            <a:miter lim="800000"/>
            <a:headEnd/>
            <a:tailEnd/>
          </a:ln>
        </p:spPr>
      </p:pic>
      <p:sp>
        <p:nvSpPr>
          <p:cNvPr id="8" name="Rectangle 7"/>
          <p:cNvSpPr/>
          <p:nvPr/>
        </p:nvSpPr>
        <p:spPr>
          <a:xfrm>
            <a:off x="6096000" y="685800"/>
            <a:ext cx="457200" cy="533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435" name="TextBox 5"/>
          <p:cNvSpPr txBox="1">
            <a:spLocks noChangeArrowheads="1"/>
          </p:cNvSpPr>
          <p:nvPr/>
        </p:nvSpPr>
        <p:spPr bwMode="auto">
          <a:xfrm>
            <a:off x="1316182" y="976745"/>
            <a:ext cx="609600" cy="366713"/>
          </a:xfrm>
          <a:prstGeom prst="rect">
            <a:avLst/>
          </a:prstGeom>
          <a:noFill/>
          <a:ln w="9525">
            <a:noFill/>
            <a:miter lim="800000"/>
            <a:headEnd/>
            <a:tailEnd/>
          </a:ln>
        </p:spPr>
        <p:txBody>
          <a:bodyPr>
            <a:spAutoFit/>
          </a:bodyPr>
          <a:lstStyle/>
          <a:p>
            <a:pPr algn="ctr"/>
            <a:r>
              <a:rPr lang="en-US" b="1" dirty="0">
                <a:latin typeface="Calibri" pitchFamily="34" charset="0"/>
              </a:rPr>
              <a:t>16</a:t>
            </a:r>
          </a:p>
        </p:txBody>
      </p:sp>
      <p:sp>
        <p:nvSpPr>
          <p:cNvPr id="18443" name="Text Box 11"/>
          <p:cNvSpPr txBox="1">
            <a:spLocks noChangeArrowheads="1"/>
          </p:cNvSpPr>
          <p:nvPr/>
        </p:nvSpPr>
        <p:spPr bwMode="auto">
          <a:xfrm>
            <a:off x="685800" y="2057400"/>
            <a:ext cx="838200" cy="336550"/>
          </a:xfrm>
          <a:prstGeom prst="rect">
            <a:avLst/>
          </a:prstGeom>
          <a:noFill/>
          <a:ln w="9525">
            <a:noFill/>
            <a:miter lim="800000"/>
            <a:headEnd/>
            <a:tailEnd/>
          </a:ln>
          <a:effectLst/>
        </p:spPr>
        <p:txBody>
          <a:bodyPr>
            <a:spAutoFit/>
          </a:bodyPr>
          <a:lstStyle/>
          <a:p>
            <a:pPr algn="ctr">
              <a:spcBef>
                <a:spcPct val="50000"/>
              </a:spcBef>
            </a:pPr>
            <a:r>
              <a:rPr lang="en-US" sz="1600" b="1" dirty="0">
                <a:latin typeface="Calibri" pitchFamily="34" charset="0"/>
              </a:rPr>
              <a:t>32.065</a:t>
            </a:r>
          </a:p>
        </p:txBody>
      </p:sp>
      <p:sp>
        <p:nvSpPr>
          <p:cNvPr id="18446" name="Text Box 14"/>
          <p:cNvSpPr txBox="1">
            <a:spLocks noChangeArrowheads="1"/>
          </p:cNvSpPr>
          <p:nvPr/>
        </p:nvSpPr>
        <p:spPr bwMode="auto">
          <a:xfrm>
            <a:off x="1600200" y="3657600"/>
            <a:ext cx="548640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8447" name="Text Box 15"/>
          <p:cNvSpPr txBox="1">
            <a:spLocks noChangeArrowheads="1"/>
          </p:cNvSpPr>
          <p:nvPr/>
        </p:nvSpPr>
        <p:spPr bwMode="auto">
          <a:xfrm>
            <a:off x="685800" y="3581400"/>
            <a:ext cx="7671955" cy="2308324"/>
          </a:xfrm>
          <a:prstGeom prst="rect">
            <a:avLst/>
          </a:prstGeom>
          <a:solidFill>
            <a:srgbClr val="C39BE1"/>
          </a:solidFill>
          <a:ln w="38100">
            <a:solidFill>
              <a:schemeClr val="tx1"/>
            </a:solidFill>
            <a:miter lim="800000"/>
            <a:headEnd/>
            <a:tailEnd/>
          </a:ln>
          <a:effectLst/>
        </p:spPr>
        <p:txBody>
          <a:bodyPr wrap="square">
            <a:spAutoFit/>
          </a:bodyPr>
          <a:lstStyle/>
          <a:p>
            <a:pPr>
              <a:spcBef>
                <a:spcPct val="50000"/>
              </a:spcBef>
            </a:pPr>
            <a:r>
              <a:rPr lang="en-US" sz="3600" b="1" i="1" dirty="0" smtClean="0">
                <a:solidFill>
                  <a:srgbClr val="19FB44"/>
                </a:solidFill>
                <a:latin typeface="Calibri" pitchFamily="34" charset="0"/>
              </a:rPr>
              <a:t>   </a:t>
            </a:r>
            <a:r>
              <a:rPr lang="en-US" sz="3600" b="1" i="1" dirty="0" smtClean="0">
                <a:latin typeface="Calibri" pitchFamily="34" charset="0"/>
              </a:rPr>
              <a:t>Collaboration	      Creativity</a:t>
            </a:r>
          </a:p>
          <a:p>
            <a:pPr>
              <a:spcBef>
                <a:spcPct val="50000"/>
              </a:spcBef>
            </a:pPr>
            <a:r>
              <a:rPr lang="en-US" sz="3600" b="1" i="1" dirty="0" smtClean="0">
                <a:latin typeface="Calibri" pitchFamily="34" charset="0"/>
              </a:rPr>
              <a:t>Critical Thinking	 Communication</a:t>
            </a:r>
          </a:p>
          <a:p>
            <a:pPr algn="ctr">
              <a:spcBef>
                <a:spcPct val="50000"/>
              </a:spcBef>
            </a:pPr>
            <a:r>
              <a:rPr lang="en-US" sz="3600" b="1" i="1" dirty="0" smtClean="0">
                <a:latin typeface="Calibri" pitchFamily="34" charset="0"/>
              </a:rPr>
              <a:t>Self-Confidence     Social Responsibility</a:t>
            </a:r>
            <a:endParaRPr lang="en-US" sz="3600" b="1" i="1" dirty="0">
              <a:latin typeface="Calibri" pitchFamily="34" charset="0"/>
            </a:endParaRPr>
          </a:p>
        </p:txBody>
      </p:sp>
      <p:cxnSp>
        <p:nvCxnSpPr>
          <p:cNvPr id="3" name="Straight Connector 2"/>
          <p:cNvCxnSpPr/>
          <p:nvPr/>
        </p:nvCxnSpPr>
        <p:spPr>
          <a:xfrm>
            <a:off x="2892135" y="124690"/>
            <a:ext cx="12192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2892135" y="2923310"/>
            <a:ext cx="1219200"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4069770" y="1626180"/>
            <a:ext cx="13855" cy="1406959"/>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flipV="1">
            <a:off x="2892135" y="1626180"/>
            <a:ext cx="13855" cy="1406959"/>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4028200" y="110835"/>
            <a:ext cx="0" cy="103541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2905990" y="91894"/>
            <a:ext cx="0" cy="103541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V="1">
            <a:off x="4042055" y="1679860"/>
            <a:ext cx="910945" cy="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3995297" y="1116910"/>
            <a:ext cx="910945" cy="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995045" y="1066579"/>
            <a:ext cx="910945" cy="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995045" y="1672932"/>
            <a:ext cx="910945" cy="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4861205" y="1032165"/>
            <a:ext cx="0" cy="68926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2029690" y="998827"/>
            <a:ext cx="0" cy="689261"/>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alpha val="57000"/>
          </a:schemeClr>
        </a:solidFill>
        <a:effectLst/>
      </p:bgPr>
    </p:bg>
    <p:spTree>
      <p:nvGrpSpPr>
        <p:cNvPr id="1" name=""/>
        <p:cNvGrpSpPr/>
        <p:nvPr/>
      </p:nvGrpSpPr>
      <p:grpSpPr>
        <a:xfrm>
          <a:off x="0" y="0"/>
          <a:ext cx="0" cy="0"/>
          <a:chOff x="0" y="0"/>
          <a:chExt cx="0" cy="0"/>
        </a:xfrm>
      </p:grpSpPr>
      <p:sp>
        <p:nvSpPr>
          <p:cNvPr id="4" name="Rectangle 3"/>
          <p:cNvSpPr>
            <a:spLocks noChangeArrowheads="1"/>
          </p:cNvSpPr>
          <p:nvPr/>
        </p:nvSpPr>
        <p:spPr bwMode="auto">
          <a:xfrm>
            <a:off x="762000" y="1447800"/>
            <a:ext cx="7696200" cy="4114800"/>
          </a:xfrm>
          <a:prstGeom prst="rect">
            <a:avLst/>
          </a:prstGeom>
          <a:solidFill>
            <a:srgbClr val="FF6600"/>
          </a:solidFill>
          <a:ln w="25400" algn="ctr">
            <a:solidFill>
              <a:schemeClr val="tx1"/>
            </a:solidFill>
            <a:miter lim="800000"/>
            <a:headEnd/>
            <a:tailEnd/>
          </a:ln>
        </p:spPr>
        <p:txBody>
          <a:bodyPr anchor="ctr"/>
          <a:lstStyle/>
          <a:p>
            <a:pPr algn="ctr" fontAlgn="auto">
              <a:spcBef>
                <a:spcPts val="0"/>
              </a:spcBef>
              <a:spcAft>
                <a:spcPts val="0"/>
              </a:spcAft>
              <a:defRPr/>
            </a:pPr>
            <a:endParaRPr lang="en-US" sz="3600" dirty="0">
              <a:solidFill>
                <a:prstClr val="white"/>
              </a:solidFill>
              <a:latin typeface="Calibri"/>
            </a:endParaRPr>
          </a:p>
        </p:txBody>
      </p:sp>
      <p:sp>
        <p:nvSpPr>
          <p:cNvPr id="14338" name="Rectangle 7"/>
          <p:cNvSpPr>
            <a:spLocks noChangeArrowheads="1"/>
          </p:cNvSpPr>
          <p:nvPr/>
        </p:nvSpPr>
        <p:spPr bwMode="auto">
          <a:xfrm>
            <a:off x="1426192" y="1447800"/>
            <a:ext cx="6400800" cy="1373188"/>
          </a:xfrm>
          <a:prstGeom prst="rect">
            <a:avLst/>
          </a:prstGeom>
          <a:noFill/>
          <a:ln w="9525">
            <a:noFill/>
            <a:miter lim="800000"/>
            <a:headEnd/>
            <a:tailEnd/>
          </a:ln>
        </p:spPr>
        <p:txBody>
          <a:bodyPr>
            <a:spAutoFit/>
          </a:bodyPr>
          <a:lstStyle/>
          <a:p>
            <a:pPr algn="ctr"/>
            <a:r>
              <a:rPr lang="en-US" sz="2800" b="1" dirty="0">
                <a:solidFill>
                  <a:srgbClr val="EEECE1"/>
                </a:solidFill>
                <a:latin typeface="Comic Sans MS" pitchFamily="66" charset="0"/>
              </a:rPr>
              <a:t>CALLING ALL WHO ARE INTERESTED IN STEM RELATED JOBS!</a:t>
            </a:r>
          </a:p>
        </p:txBody>
      </p:sp>
      <p:sp>
        <p:nvSpPr>
          <p:cNvPr id="5" name="Rectangle 4"/>
          <p:cNvSpPr/>
          <p:nvPr/>
        </p:nvSpPr>
        <p:spPr>
          <a:xfrm rot="19272402">
            <a:off x="-464881" y="1305779"/>
            <a:ext cx="4070983" cy="595312"/>
          </a:xfrm>
          <a:prstGeom prst="rect">
            <a:avLst/>
          </a:prstGeom>
          <a:solidFill>
            <a:schemeClr val="bg2"/>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4340" name="TextBox 5"/>
          <p:cNvSpPr txBox="1">
            <a:spLocks noChangeArrowheads="1"/>
          </p:cNvSpPr>
          <p:nvPr/>
        </p:nvSpPr>
        <p:spPr bwMode="auto">
          <a:xfrm rot="-2301539">
            <a:off x="-348722" y="1315922"/>
            <a:ext cx="3982968" cy="461665"/>
          </a:xfrm>
          <a:prstGeom prst="rect">
            <a:avLst/>
          </a:prstGeom>
          <a:noFill/>
          <a:ln w="9525">
            <a:noFill/>
            <a:miter lim="800000"/>
            <a:headEnd/>
            <a:tailEnd/>
          </a:ln>
        </p:spPr>
        <p:txBody>
          <a:bodyPr wrap="square">
            <a:spAutoFit/>
          </a:bodyPr>
          <a:lstStyle/>
          <a:p>
            <a:pPr algn="ctr"/>
            <a:r>
              <a:rPr lang="en-US" sz="2400" b="1" i="1" dirty="0">
                <a:solidFill>
                  <a:prstClr val="black"/>
                </a:solidFill>
                <a:latin typeface="Calibri" pitchFamily="34" charset="0"/>
              </a:rPr>
              <a:t>A better future, guaranteed!</a:t>
            </a:r>
            <a:r>
              <a:rPr lang="en-US" sz="2400" b="1" i="1" dirty="0">
                <a:solidFill>
                  <a:srgbClr val="FFC000"/>
                </a:solidFill>
                <a:latin typeface="Calibri" pitchFamily="34" charset="0"/>
              </a:rPr>
              <a:t> </a:t>
            </a:r>
          </a:p>
        </p:txBody>
      </p:sp>
      <p:cxnSp>
        <p:nvCxnSpPr>
          <p:cNvPr id="10" name="Straight Connector 9"/>
          <p:cNvCxnSpPr/>
          <p:nvPr/>
        </p:nvCxnSpPr>
        <p:spPr>
          <a:xfrm>
            <a:off x="1371600" y="2819400"/>
            <a:ext cx="647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342" name="TextBox 10"/>
          <p:cNvSpPr txBox="1">
            <a:spLocks noChangeArrowheads="1"/>
          </p:cNvSpPr>
          <p:nvPr/>
        </p:nvSpPr>
        <p:spPr bwMode="auto">
          <a:xfrm>
            <a:off x="1066800" y="2971800"/>
            <a:ext cx="3352800" cy="2308324"/>
          </a:xfrm>
          <a:prstGeom prst="rect">
            <a:avLst/>
          </a:prstGeom>
          <a:noFill/>
          <a:ln w="9525">
            <a:noFill/>
            <a:miter lim="800000"/>
            <a:headEnd/>
            <a:tailEnd/>
          </a:ln>
        </p:spPr>
        <p:txBody>
          <a:bodyPr wrap="square">
            <a:spAutoFit/>
          </a:bodyPr>
          <a:lstStyle/>
          <a:p>
            <a:r>
              <a:rPr lang="en-US" dirty="0">
                <a:solidFill>
                  <a:prstClr val="black"/>
                </a:solidFill>
                <a:latin typeface="Comic Sans MS" pitchFamily="66" charset="0"/>
              </a:rPr>
              <a:t>If </a:t>
            </a:r>
            <a:r>
              <a:rPr lang="en-US" dirty="0" smtClean="0">
                <a:solidFill>
                  <a:prstClr val="black"/>
                </a:solidFill>
                <a:latin typeface="Comic Sans MS" pitchFamily="66" charset="0"/>
              </a:rPr>
              <a:t>you want to be prepared for a STEM career, </a:t>
            </a:r>
            <a:r>
              <a:rPr lang="en-US" dirty="0">
                <a:solidFill>
                  <a:prstClr val="black"/>
                </a:solidFill>
                <a:latin typeface="Comic Sans MS" pitchFamily="66" charset="0"/>
              </a:rPr>
              <a:t>then we have something </a:t>
            </a:r>
            <a:r>
              <a:rPr lang="en-US" dirty="0" smtClean="0">
                <a:solidFill>
                  <a:prstClr val="black"/>
                </a:solidFill>
                <a:latin typeface="Comic Sans MS" pitchFamily="66" charset="0"/>
              </a:rPr>
              <a:t>just for you at </a:t>
            </a:r>
            <a:r>
              <a:rPr lang="en-US" dirty="0">
                <a:solidFill>
                  <a:prstClr val="black"/>
                </a:solidFill>
                <a:latin typeface="Comic Sans MS" pitchFamily="66" charset="0"/>
              </a:rPr>
              <a:t>Heritage High </a:t>
            </a:r>
            <a:r>
              <a:rPr lang="en-US" dirty="0" smtClean="0">
                <a:solidFill>
                  <a:prstClr val="black"/>
                </a:solidFill>
                <a:latin typeface="Comic Sans MS" pitchFamily="66" charset="0"/>
              </a:rPr>
              <a:t>School. </a:t>
            </a:r>
          </a:p>
          <a:p>
            <a:endParaRPr lang="en-US" dirty="0">
              <a:solidFill>
                <a:prstClr val="black"/>
              </a:solidFill>
              <a:latin typeface="Comic Sans MS" pitchFamily="66" charset="0"/>
            </a:endParaRPr>
          </a:p>
          <a:p>
            <a:r>
              <a:rPr lang="en-US" dirty="0" smtClean="0">
                <a:solidFill>
                  <a:prstClr val="black"/>
                </a:solidFill>
                <a:latin typeface="Comic Sans MS" pitchFamily="66" charset="0"/>
              </a:rPr>
              <a:t>We’re looking </a:t>
            </a:r>
            <a:r>
              <a:rPr lang="en-US" dirty="0">
                <a:solidFill>
                  <a:prstClr val="black"/>
                </a:solidFill>
                <a:latin typeface="Comic Sans MS" pitchFamily="66" charset="0"/>
              </a:rPr>
              <a:t>for </a:t>
            </a:r>
            <a:r>
              <a:rPr lang="en-US" dirty="0" smtClean="0">
                <a:solidFill>
                  <a:prstClr val="black"/>
                </a:solidFill>
                <a:latin typeface="Comic Sans MS" pitchFamily="66" charset="0"/>
              </a:rPr>
              <a:t>creative, </a:t>
            </a:r>
            <a:r>
              <a:rPr lang="en-US" dirty="0">
                <a:solidFill>
                  <a:prstClr val="black"/>
                </a:solidFill>
                <a:latin typeface="Comic Sans MS" pitchFamily="66" charset="0"/>
              </a:rPr>
              <a:t>young minds to fuel our new program! </a:t>
            </a:r>
          </a:p>
        </p:txBody>
      </p:sp>
      <p:sp>
        <p:nvSpPr>
          <p:cNvPr id="14343" name="TextBox 11"/>
          <p:cNvSpPr txBox="1">
            <a:spLocks noChangeArrowheads="1"/>
          </p:cNvSpPr>
          <p:nvPr/>
        </p:nvSpPr>
        <p:spPr bwMode="auto">
          <a:xfrm>
            <a:off x="4572000" y="2971800"/>
            <a:ext cx="3429000" cy="2462213"/>
          </a:xfrm>
          <a:prstGeom prst="rect">
            <a:avLst/>
          </a:prstGeom>
          <a:noFill/>
          <a:ln w="9525">
            <a:noFill/>
            <a:miter lim="800000"/>
            <a:headEnd/>
            <a:tailEnd/>
          </a:ln>
        </p:spPr>
        <p:txBody>
          <a:bodyPr>
            <a:spAutoFit/>
          </a:bodyPr>
          <a:lstStyle/>
          <a:p>
            <a:pPr algn="ctr"/>
            <a:r>
              <a:rPr lang="en-US" dirty="0" smtClean="0">
                <a:solidFill>
                  <a:prstClr val="black"/>
                </a:solidFill>
                <a:latin typeface="Comic Sans MS" pitchFamily="66" charset="0"/>
              </a:rPr>
              <a:t>We’ll focus on the 4 C’s. </a:t>
            </a:r>
          </a:p>
          <a:p>
            <a:pPr algn="ctr"/>
            <a:endParaRPr lang="en-US" sz="1000" dirty="0" smtClean="0">
              <a:solidFill>
                <a:prstClr val="black"/>
              </a:solidFill>
              <a:latin typeface="Comic Sans MS" pitchFamily="66" charset="0"/>
            </a:endParaRPr>
          </a:p>
          <a:p>
            <a:pPr marL="742950" lvl="1" indent="-285750">
              <a:buFont typeface="Arial" pitchFamily="34" charset="0"/>
              <a:buChar char="•"/>
            </a:pPr>
            <a:r>
              <a:rPr lang="en-US" b="1" dirty="0" smtClean="0">
                <a:solidFill>
                  <a:prstClr val="black"/>
                </a:solidFill>
                <a:latin typeface="Comic Sans MS" pitchFamily="66" charset="0"/>
              </a:rPr>
              <a:t>Collaboration</a:t>
            </a:r>
          </a:p>
          <a:p>
            <a:pPr marL="742950" lvl="1" indent="-285750">
              <a:buFont typeface="Arial" pitchFamily="34" charset="0"/>
              <a:buChar char="•"/>
            </a:pPr>
            <a:r>
              <a:rPr lang="en-US" b="1" dirty="0" smtClean="0">
                <a:solidFill>
                  <a:prstClr val="black"/>
                </a:solidFill>
                <a:latin typeface="Comic Sans MS" pitchFamily="66" charset="0"/>
              </a:rPr>
              <a:t>Communication</a:t>
            </a:r>
          </a:p>
          <a:p>
            <a:pPr marL="742950" lvl="1" indent="-285750">
              <a:buFont typeface="Arial" pitchFamily="34" charset="0"/>
              <a:buChar char="•"/>
            </a:pPr>
            <a:r>
              <a:rPr lang="en-US" b="1" dirty="0" smtClean="0">
                <a:solidFill>
                  <a:prstClr val="black"/>
                </a:solidFill>
                <a:latin typeface="Comic Sans MS" pitchFamily="66" charset="0"/>
              </a:rPr>
              <a:t>Creativity</a:t>
            </a:r>
          </a:p>
          <a:p>
            <a:pPr marL="742950" lvl="1" indent="-285750">
              <a:buFont typeface="Arial" pitchFamily="34" charset="0"/>
              <a:buChar char="•"/>
            </a:pPr>
            <a:r>
              <a:rPr lang="en-US" b="1" dirty="0" smtClean="0">
                <a:solidFill>
                  <a:prstClr val="black"/>
                </a:solidFill>
                <a:latin typeface="Comic Sans MS" pitchFamily="66" charset="0"/>
              </a:rPr>
              <a:t>Critical Thinking</a:t>
            </a:r>
          </a:p>
          <a:p>
            <a:endParaRPr lang="en-US" dirty="0" smtClean="0">
              <a:solidFill>
                <a:prstClr val="black"/>
              </a:solidFill>
              <a:latin typeface="Comic Sans MS" pitchFamily="66" charset="0"/>
            </a:endParaRPr>
          </a:p>
          <a:p>
            <a:r>
              <a:rPr lang="en-US" dirty="0" smtClean="0">
                <a:solidFill>
                  <a:prstClr val="black"/>
                </a:solidFill>
                <a:latin typeface="Comic Sans MS" pitchFamily="66" charset="0"/>
              </a:rPr>
              <a:t>We’ll also </a:t>
            </a:r>
            <a:r>
              <a:rPr lang="en-US" dirty="0">
                <a:solidFill>
                  <a:prstClr val="black"/>
                </a:solidFill>
                <a:latin typeface="Comic Sans MS" pitchFamily="66" charset="0"/>
              </a:rPr>
              <a:t>have </a:t>
            </a:r>
            <a:r>
              <a:rPr lang="en-US" dirty="0" smtClean="0">
                <a:solidFill>
                  <a:prstClr val="black"/>
                </a:solidFill>
                <a:latin typeface="Comic Sans MS" pitchFamily="66" charset="0"/>
              </a:rPr>
              <a:t>some fun along the way!</a:t>
            </a:r>
            <a:endParaRPr lang="en-US" dirty="0">
              <a:solidFill>
                <a:prstClr val="black"/>
              </a:solidFill>
              <a:latin typeface="Comic Sans MS" pitchFamily="66" charset="0"/>
            </a:endParaRPr>
          </a:p>
        </p:txBody>
      </p:sp>
      <p:cxnSp>
        <p:nvCxnSpPr>
          <p:cNvPr id="14" name="Straight Connector 13"/>
          <p:cNvCxnSpPr/>
          <p:nvPr/>
        </p:nvCxnSpPr>
        <p:spPr>
          <a:xfrm rot="5400000">
            <a:off x="3238500" y="4152900"/>
            <a:ext cx="26670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0537659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33400" y="685800"/>
            <a:ext cx="8077200" cy="1905000"/>
          </a:xfrm>
          <a:prstGeom prst="rect">
            <a:avLst/>
          </a:prstGeom>
          <a:solidFill>
            <a:schemeClr val="accent3"/>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7" name="Rectangle 6"/>
          <p:cNvSpPr/>
          <p:nvPr/>
        </p:nvSpPr>
        <p:spPr>
          <a:xfrm>
            <a:off x="533400" y="685800"/>
            <a:ext cx="2514600" cy="5562600"/>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4" name="Rectangle 3"/>
          <p:cNvSpPr/>
          <p:nvPr/>
        </p:nvSpPr>
        <p:spPr>
          <a:xfrm>
            <a:off x="533400" y="685800"/>
            <a:ext cx="2514600" cy="19050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4340" name="TextBox 4"/>
          <p:cNvSpPr txBox="1">
            <a:spLocks noChangeArrowheads="1"/>
          </p:cNvSpPr>
          <p:nvPr/>
        </p:nvSpPr>
        <p:spPr bwMode="auto">
          <a:xfrm>
            <a:off x="685800" y="990600"/>
            <a:ext cx="2286000" cy="1107996"/>
          </a:xfrm>
          <a:prstGeom prst="rect">
            <a:avLst/>
          </a:prstGeom>
          <a:noFill/>
          <a:ln w="9525">
            <a:noFill/>
            <a:miter lim="800000"/>
            <a:headEnd/>
            <a:tailEnd/>
          </a:ln>
        </p:spPr>
        <p:txBody>
          <a:bodyPr>
            <a:spAutoFit/>
          </a:bodyPr>
          <a:lstStyle/>
          <a:p>
            <a:r>
              <a:rPr lang="en-US" sz="6600" b="1" dirty="0">
                <a:solidFill>
                  <a:prstClr val="black"/>
                </a:solidFill>
                <a:latin typeface="Calibri"/>
              </a:rPr>
              <a:t>STEM</a:t>
            </a:r>
          </a:p>
        </p:txBody>
      </p:sp>
      <p:sp>
        <p:nvSpPr>
          <p:cNvPr id="14341" name="TextBox 7"/>
          <p:cNvSpPr txBox="1">
            <a:spLocks noChangeArrowheads="1"/>
          </p:cNvSpPr>
          <p:nvPr/>
        </p:nvSpPr>
        <p:spPr bwMode="auto">
          <a:xfrm>
            <a:off x="533400" y="2743200"/>
            <a:ext cx="2514600" cy="523875"/>
          </a:xfrm>
          <a:prstGeom prst="rect">
            <a:avLst/>
          </a:prstGeom>
          <a:noFill/>
          <a:ln w="9525">
            <a:noFill/>
            <a:miter lim="800000"/>
            <a:headEnd/>
            <a:tailEnd/>
          </a:ln>
        </p:spPr>
        <p:txBody>
          <a:bodyPr>
            <a:spAutoFit/>
          </a:bodyPr>
          <a:lstStyle/>
          <a:p>
            <a:r>
              <a:rPr lang="en-US" sz="2800" b="1" dirty="0">
                <a:solidFill>
                  <a:prstClr val="black"/>
                </a:solidFill>
                <a:latin typeface="Calibri" pitchFamily="34" charset="0"/>
              </a:rPr>
              <a:t>What is STEM?</a:t>
            </a:r>
          </a:p>
        </p:txBody>
      </p:sp>
      <p:sp>
        <p:nvSpPr>
          <p:cNvPr id="14342" name="TextBox 9"/>
          <p:cNvSpPr txBox="1">
            <a:spLocks noChangeArrowheads="1"/>
          </p:cNvSpPr>
          <p:nvPr/>
        </p:nvSpPr>
        <p:spPr bwMode="auto">
          <a:xfrm>
            <a:off x="3048000" y="762000"/>
            <a:ext cx="4495800" cy="523875"/>
          </a:xfrm>
          <a:prstGeom prst="rect">
            <a:avLst/>
          </a:prstGeom>
          <a:noFill/>
          <a:ln w="9525">
            <a:noFill/>
            <a:miter lim="800000"/>
            <a:headEnd/>
            <a:tailEnd/>
          </a:ln>
        </p:spPr>
        <p:txBody>
          <a:bodyPr>
            <a:spAutoFit/>
          </a:bodyPr>
          <a:lstStyle/>
          <a:p>
            <a:r>
              <a:rPr lang="en-US" sz="2800">
                <a:solidFill>
                  <a:prstClr val="black"/>
                </a:solidFill>
                <a:latin typeface="Calibri" pitchFamily="34" charset="0"/>
              </a:rPr>
              <a:t>What do I get out of it?</a:t>
            </a:r>
          </a:p>
        </p:txBody>
      </p:sp>
      <p:sp>
        <p:nvSpPr>
          <p:cNvPr id="14343" name="TextBox 10"/>
          <p:cNvSpPr txBox="1">
            <a:spLocks noChangeArrowheads="1"/>
          </p:cNvSpPr>
          <p:nvPr/>
        </p:nvSpPr>
        <p:spPr bwMode="auto">
          <a:xfrm>
            <a:off x="3124200" y="1219200"/>
            <a:ext cx="5410200" cy="1323975"/>
          </a:xfrm>
          <a:prstGeom prst="rect">
            <a:avLst/>
          </a:prstGeom>
          <a:noFill/>
          <a:ln w="9525">
            <a:noFill/>
            <a:miter lim="800000"/>
            <a:headEnd/>
            <a:tailEnd/>
          </a:ln>
        </p:spPr>
        <p:txBody>
          <a:bodyPr>
            <a:spAutoFit/>
          </a:bodyPr>
          <a:lstStyle/>
          <a:p>
            <a:pPr>
              <a:buFont typeface="Arial" charset="0"/>
              <a:buChar char="•"/>
            </a:pPr>
            <a:r>
              <a:rPr lang="en-US" sz="2000" dirty="0">
                <a:solidFill>
                  <a:prstClr val="black"/>
                </a:solidFill>
                <a:latin typeface="Calibri" pitchFamily="34" charset="0"/>
              </a:rPr>
              <a:t>STEM is designed to prepare </a:t>
            </a:r>
            <a:r>
              <a:rPr lang="en-US" sz="2000" dirty="0" smtClean="0">
                <a:solidFill>
                  <a:prstClr val="black"/>
                </a:solidFill>
                <a:latin typeface="Calibri" pitchFamily="34" charset="0"/>
              </a:rPr>
              <a:t>students </a:t>
            </a:r>
            <a:r>
              <a:rPr lang="en-US" sz="2000" dirty="0">
                <a:solidFill>
                  <a:prstClr val="black"/>
                </a:solidFill>
                <a:latin typeface="Calibri" pitchFamily="34" charset="0"/>
              </a:rPr>
              <a:t>to compete in today’s competitive job market by teaching </a:t>
            </a:r>
            <a:r>
              <a:rPr lang="en-US" sz="2000" dirty="0" smtClean="0">
                <a:solidFill>
                  <a:prstClr val="black"/>
                </a:solidFill>
                <a:latin typeface="Calibri" pitchFamily="34" charset="0"/>
              </a:rPr>
              <a:t>them techniques </a:t>
            </a:r>
            <a:r>
              <a:rPr lang="en-US" sz="2000" dirty="0">
                <a:solidFill>
                  <a:prstClr val="black"/>
                </a:solidFill>
                <a:latin typeface="Calibri" pitchFamily="34" charset="0"/>
              </a:rPr>
              <a:t>in robotics, </a:t>
            </a:r>
            <a:r>
              <a:rPr lang="en-US" sz="2000" dirty="0" smtClean="0">
                <a:solidFill>
                  <a:prstClr val="black"/>
                </a:solidFill>
                <a:latin typeface="Calibri" pitchFamily="34" charset="0"/>
              </a:rPr>
              <a:t>programming</a:t>
            </a:r>
            <a:r>
              <a:rPr lang="en-US" sz="2000" dirty="0">
                <a:solidFill>
                  <a:prstClr val="black"/>
                </a:solidFill>
                <a:latin typeface="Calibri" pitchFamily="34" charset="0"/>
              </a:rPr>
              <a:t>, </a:t>
            </a:r>
            <a:r>
              <a:rPr lang="en-US" sz="2000" dirty="0" smtClean="0">
                <a:solidFill>
                  <a:prstClr val="black"/>
                </a:solidFill>
                <a:latin typeface="Calibri" pitchFamily="34" charset="0"/>
              </a:rPr>
              <a:t>drafting, design</a:t>
            </a:r>
            <a:r>
              <a:rPr lang="en-US" sz="2000" dirty="0">
                <a:solidFill>
                  <a:prstClr val="black"/>
                </a:solidFill>
                <a:latin typeface="Calibri" pitchFamily="34" charset="0"/>
              </a:rPr>
              <a:t>, and other useful skills.</a:t>
            </a:r>
          </a:p>
        </p:txBody>
      </p:sp>
      <p:sp>
        <p:nvSpPr>
          <p:cNvPr id="14344" name="TextBox 12"/>
          <p:cNvSpPr txBox="1">
            <a:spLocks noChangeArrowheads="1"/>
          </p:cNvSpPr>
          <p:nvPr/>
        </p:nvSpPr>
        <p:spPr bwMode="auto">
          <a:xfrm>
            <a:off x="609600" y="3542437"/>
            <a:ext cx="2362200" cy="1938992"/>
          </a:xfrm>
          <a:prstGeom prst="rect">
            <a:avLst/>
          </a:prstGeom>
          <a:noFill/>
          <a:ln w="9525">
            <a:noFill/>
            <a:miter lim="800000"/>
            <a:headEnd/>
            <a:tailEnd/>
          </a:ln>
        </p:spPr>
        <p:txBody>
          <a:bodyPr>
            <a:spAutoFit/>
          </a:bodyPr>
          <a:lstStyle/>
          <a:p>
            <a:pPr>
              <a:buFont typeface="Arial" charset="0"/>
              <a:buChar char="•"/>
            </a:pPr>
            <a:r>
              <a:rPr lang="en-US" sz="2000" b="1" dirty="0">
                <a:solidFill>
                  <a:prstClr val="black"/>
                </a:solidFill>
                <a:latin typeface="Calibri" pitchFamily="34" charset="0"/>
              </a:rPr>
              <a:t>STEM </a:t>
            </a:r>
            <a:r>
              <a:rPr lang="en-US" sz="2000" b="1" dirty="0" smtClean="0">
                <a:solidFill>
                  <a:prstClr val="black"/>
                </a:solidFill>
                <a:latin typeface="Calibri" pitchFamily="34" charset="0"/>
              </a:rPr>
              <a:t>is the application of science</a:t>
            </a:r>
            <a:r>
              <a:rPr lang="en-US" sz="2000" b="1" dirty="0">
                <a:solidFill>
                  <a:prstClr val="black"/>
                </a:solidFill>
                <a:latin typeface="Calibri" pitchFamily="34" charset="0"/>
              </a:rPr>
              <a:t>, technology, engineering, and </a:t>
            </a:r>
            <a:r>
              <a:rPr lang="en-US" sz="2000" b="1" dirty="0" smtClean="0">
                <a:solidFill>
                  <a:prstClr val="black"/>
                </a:solidFill>
                <a:latin typeface="Calibri" pitchFamily="34" charset="0"/>
              </a:rPr>
              <a:t>math to solve real-world problems</a:t>
            </a:r>
            <a:endParaRPr lang="en-US" sz="2000" b="1" dirty="0">
              <a:solidFill>
                <a:prstClr val="black"/>
              </a:solidFill>
              <a:latin typeface="Calibri" pitchFamily="34" charset="0"/>
            </a:endParaRPr>
          </a:p>
        </p:txBody>
      </p:sp>
      <p:sp>
        <p:nvSpPr>
          <p:cNvPr id="15" name="Rectangle 14"/>
          <p:cNvSpPr/>
          <p:nvPr/>
        </p:nvSpPr>
        <p:spPr>
          <a:xfrm>
            <a:off x="3048000" y="2590800"/>
            <a:ext cx="5562600" cy="3657600"/>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solidFill>
                <a:prstClr val="white"/>
              </a:solidFill>
            </a:endParaRPr>
          </a:p>
        </p:txBody>
      </p:sp>
      <p:sp>
        <p:nvSpPr>
          <p:cNvPr id="14346" name="TextBox 15"/>
          <p:cNvSpPr txBox="1">
            <a:spLocks noChangeArrowheads="1"/>
          </p:cNvSpPr>
          <p:nvPr/>
        </p:nvSpPr>
        <p:spPr bwMode="auto">
          <a:xfrm>
            <a:off x="3352800" y="2971800"/>
            <a:ext cx="5181600" cy="954088"/>
          </a:xfrm>
          <a:prstGeom prst="rect">
            <a:avLst/>
          </a:prstGeom>
          <a:noFill/>
          <a:ln w="9525">
            <a:noFill/>
            <a:miter lim="800000"/>
            <a:headEnd/>
            <a:tailEnd/>
          </a:ln>
        </p:spPr>
        <p:txBody>
          <a:bodyPr>
            <a:spAutoFit/>
          </a:bodyPr>
          <a:lstStyle/>
          <a:p>
            <a:r>
              <a:rPr lang="en-US" sz="2800">
                <a:solidFill>
                  <a:prstClr val="black"/>
                </a:solidFill>
                <a:latin typeface="Calibri" pitchFamily="34" charset="0"/>
              </a:rPr>
              <a:t>What kind of jobs are considered “STEM related”?</a:t>
            </a:r>
          </a:p>
        </p:txBody>
      </p:sp>
      <p:sp>
        <p:nvSpPr>
          <p:cNvPr id="14347" name="TextBox 16"/>
          <p:cNvSpPr txBox="1">
            <a:spLocks noChangeArrowheads="1"/>
          </p:cNvSpPr>
          <p:nvPr/>
        </p:nvSpPr>
        <p:spPr bwMode="auto">
          <a:xfrm>
            <a:off x="3352800" y="4038600"/>
            <a:ext cx="5181600" cy="1754188"/>
          </a:xfrm>
          <a:prstGeom prst="rect">
            <a:avLst/>
          </a:prstGeom>
          <a:noFill/>
          <a:ln w="9525">
            <a:noFill/>
            <a:miter lim="800000"/>
            <a:headEnd/>
            <a:tailEnd/>
          </a:ln>
        </p:spPr>
        <p:txBody>
          <a:bodyPr>
            <a:spAutoFit/>
          </a:bodyPr>
          <a:lstStyle/>
          <a:p>
            <a:pPr>
              <a:buFont typeface="Arial" charset="0"/>
              <a:buChar char="•"/>
            </a:pPr>
            <a:r>
              <a:rPr lang="en-US">
                <a:solidFill>
                  <a:prstClr val="black"/>
                </a:solidFill>
                <a:latin typeface="Calibri" pitchFamily="34" charset="0"/>
              </a:rPr>
              <a:t>If you’re interested in any field of engineering (mechanical, industrial, civil, electrical, etc.), biology, medicine, programming, or any other that might involve anything covered by the STEM areas, STEM can help you learn skills that can help you excel in your career.</a:t>
            </a:r>
          </a:p>
        </p:txBody>
      </p:sp>
    </p:spTree>
    <p:extLst>
      <p:ext uri="{BB962C8B-B14F-4D97-AF65-F5344CB8AC3E}">
        <p14:creationId xmlns="" xmlns:p14="http://schemas.microsoft.com/office/powerpoint/2010/main" val="311043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275</TotalTime>
  <Words>262</Words>
  <Application>Microsoft Office PowerPoint</Application>
  <PresentationFormat>On-screen Show (4:3)</PresentationFormat>
  <Paragraphs>51</Paragraphs>
  <Slides>5</Slides>
  <Notes>5</Notes>
  <HiddenSlides>0</HiddenSlides>
  <MMClips>0</MMClips>
  <ScaleCrop>false</ScaleCrop>
  <HeadingPairs>
    <vt:vector size="4" baseType="variant">
      <vt:variant>
        <vt:lpstr>Theme</vt:lpstr>
      </vt:variant>
      <vt:variant>
        <vt:i4>2</vt:i4>
      </vt:variant>
      <vt:variant>
        <vt:lpstr>Slide Titles</vt:lpstr>
      </vt:variant>
      <vt:variant>
        <vt:i4>5</vt:i4>
      </vt:variant>
    </vt:vector>
  </HeadingPairs>
  <TitlesOfParts>
    <vt:vector size="7" baseType="lpstr">
      <vt:lpstr>Office Theme</vt:lpstr>
      <vt:lpstr>1_Office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Katy</dc:creator>
  <cp:lastModifiedBy>Mark Andrews</cp:lastModifiedBy>
  <cp:revision>35</cp:revision>
  <dcterms:created xsi:type="dcterms:W3CDTF">2011-08-31T13:27:57Z</dcterms:created>
  <dcterms:modified xsi:type="dcterms:W3CDTF">2011-09-06T20:42:49Z</dcterms:modified>
</cp:coreProperties>
</file>